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5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0" r:id="rId3"/>
    <p:sldId id="261" r:id="rId4"/>
    <p:sldId id="263" r:id="rId5"/>
    <p:sldId id="262" r:id="rId6"/>
    <p:sldId id="264" r:id="rId7"/>
    <p:sldId id="265" r:id="rId8"/>
    <p:sldId id="266" r:id="rId9"/>
    <p:sldId id="258" r:id="rId10"/>
    <p:sldId id="259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DEE3"/>
    <a:srgbClr val="2994FF"/>
    <a:srgbClr val="FF9900"/>
    <a:srgbClr val="996633"/>
    <a:srgbClr val="FF3300"/>
    <a:srgbClr val="0033CC"/>
    <a:srgbClr val="FF00FF"/>
    <a:srgbClr val="12C2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93" autoAdjust="0"/>
    <p:restoredTop sz="90929"/>
  </p:normalViewPr>
  <p:slideViewPr>
    <p:cSldViewPr>
      <p:cViewPr varScale="1">
        <p:scale>
          <a:sx n="137" d="100"/>
          <a:sy n="137" d="100"/>
        </p:scale>
        <p:origin x="252" y="102"/>
      </p:cViewPr>
      <p:guideLst>
        <p:guide orient="horz" pos="4319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4D9BFDB8-0837-578D-CCCE-A2F4F6F0A26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39E3377E-AB4B-54B6-EF75-E4DB9525867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662201B9-58C3-F929-0F3B-2950E1E2371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id="{A144FC85-9E9F-B853-4D87-A098A35668F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964D2D9-C574-4118-B8D6-5EC025287ED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4D6C455F-D4F7-DA99-054F-BBA8FA4B52C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CB065631-CD75-34D6-E411-9CB785B3F74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45060" name="Rectangle 4">
            <a:extLst>
              <a:ext uri="{FF2B5EF4-FFF2-40B4-BE49-F238E27FC236}">
                <a16:creationId xmlns:a16="http://schemas.microsoft.com/office/drawing/2014/main" id="{95D90BA6-7F00-08D4-52ED-79BDFD917575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61" name="Rectangle 5">
            <a:extLst>
              <a:ext uri="{FF2B5EF4-FFF2-40B4-BE49-F238E27FC236}">
                <a16:creationId xmlns:a16="http://schemas.microsoft.com/office/drawing/2014/main" id="{F1847EEE-B884-87B0-959F-F16E80304F4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5062" name="Rectangle 6">
            <a:extLst>
              <a:ext uri="{FF2B5EF4-FFF2-40B4-BE49-F238E27FC236}">
                <a16:creationId xmlns:a16="http://schemas.microsoft.com/office/drawing/2014/main" id="{1499D3A2-7820-EABD-4D3D-EF41E311F3A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45063" name="Rectangle 7">
            <a:extLst>
              <a:ext uri="{FF2B5EF4-FFF2-40B4-BE49-F238E27FC236}">
                <a16:creationId xmlns:a16="http://schemas.microsoft.com/office/drawing/2014/main" id="{BEDEC3FC-71F6-2DA7-A818-C63FC1C5207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8E59B5B-F334-4917-923C-5F305A032CCD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E9963EE-B1DD-178A-6D57-B0EE9129FF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18E832-6D47-44E8-BD18-57782C2947CF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F3E28C3D-D701-AFCB-FCB2-2A3862EF45B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483C0E52-27F2-655B-8AA4-E85D681CBA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64C9DCF-0026-B72D-9955-DC25720111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23A2B3-7509-4EDB-88B3-1FF0A7756559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B1BFF87F-98D1-CAA7-102A-D38ED4A59CD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2AB15E2A-9E91-ECA9-003B-062013217E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D99E124-921C-82D5-11CF-3591CCF85D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761B5A-5734-4D37-95A9-E4081F9D0482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D29A42E3-1930-539A-2DC8-7F088FDA894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2998CC9C-43AC-A13F-668E-A58B35A7CB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8823804-D5B4-20B0-E145-CC4B83E1AC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6C7B71-2EC8-453C-8D9B-EF75022F794A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id="{E92E5008-3C70-9F36-9CC3-B4FF80BA9AE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01E19A8A-2E5F-85C3-D751-7F5CBD977B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2CA9144-DB91-0A5B-DDDB-839487CB49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EA5D14-71F3-4ED7-99A5-AC4A2A681B23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58370" name="Rectangle 2">
            <a:extLst>
              <a:ext uri="{FF2B5EF4-FFF2-40B4-BE49-F238E27FC236}">
                <a16:creationId xmlns:a16="http://schemas.microsoft.com/office/drawing/2014/main" id="{745641AD-BB75-C897-CF6F-94748AE6CE9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058B5109-CF8E-0529-546D-F72FECFAF8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5B681D7-6F10-E713-9FB3-A98710A018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258F5F-7E7F-47FB-B1C8-197A90A10022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59394" name="Rectangle 2">
            <a:extLst>
              <a:ext uri="{FF2B5EF4-FFF2-40B4-BE49-F238E27FC236}">
                <a16:creationId xmlns:a16="http://schemas.microsoft.com/office/drawing/2014/main" id="{6DAF3ABC-A9A3-956A-4043-9263201FADF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08A01433-B664-99D6-10C5-3D9FC67589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710F7DB-75E0-F810-4EB0-106C4C84A61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AD112F-A313-469D-AFD1-969BB28A5A8D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D735C217-630A-F781-EF7B-57A59C73184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091B32CD-45AD-93A4-6F53-A6CE3373E0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D24BB95-B35F-3B28-A319-8ACA487F33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3F60F0-17D4-4E16-A4B3-1748200E212C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62466" name="Rectangle 2">
            <a:extLst>
              <a:ext uri="{FF2B5EF4-FFF2-40B4-BE49-F238E27FC236}">
                <a16:creationId xmlns:a16="http://schemas.microsoft.com/office/drawing/2014/main" id="{1BB8369C-7D7C-D455-AA14-A45A855BDD6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1B813777-F126-7730-A51D-93C5314EF7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672CB2F-0909-6156-2869-82B0801526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A40E0F-5320-4B7C-9FB5-F7126E80948E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CDAFD736-4B87-EBFC-2256-1C989576661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D8603C6A-5BE5-4FBF-E388-7F66D1AFF9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8469858-6E21-1D1A-A24A-A52B8844C0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C9A2B3-83A2-41A0-BF95-4D8E65FE354C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CF048197-3F16-72E5-581F-6B5E5835ABA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2CE1E268-D7F7-892F-4B18-9140A0D35A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911C36E-49E4-3162-3982-972FE437A4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E2B931-485A-42DD-9061-12B525FD8952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B7097AD4-06F3-A327-48E5-9BE830E07A3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402263E9-E52E-713B-0604-CD25F3016D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E9ED315-854C-575A-E15C-5BEB315DB0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E112AE-9810-49E8-A242-E8A0526F032A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AA08F866-79D0-9385-4475-6ECF26025A0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5950FF54-091D-266E-EB7F-4CBE9896D8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873FC0D-39DF-2536-0FF8-F1186C8B4A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89E6D0-14AC-497C-9A62-2C4F6251DC28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AC10F6A6-6509-E978-E97B-53CB9EFE9D8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B378A700-070B-DC32-27AD-09EDB164F5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B9549CD-45E7-B8A4-3DB8-BBB41A68A0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D3BC9F-79CC-4E6A-8148-A10974D129F0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71071888-9CB3-ADB3-85F9-F364B8A714A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5011FD40-A3C7-9204-EA97-A1E15885CD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671BF29-30D7-4BD7-F130-D41C4A3E5F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19279E-AFA2-4912-AE0B-A94C67B9871F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F1AF32D1-6C02-07D5-BA11-A95A87F0B59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828EB338-9CE0-09D4-B21A-2EF4B3F68E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6A09F2B-473B-7687-42F7-C833067C9E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A77D8B-7338-4F46-95CA-D8702A46B11B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158FD714-A372-72A0-F58A-6E5B07FF03D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8BC7C520-98F4-491F-C550-D64F41E38C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026">
            <a:extLst>
              <a:ext uri="{FF2B5EF4-FFF2-40B4-BE49-F238E27FC236}">
                <a16:creationId xmlns:a16="http://schemas.microsoft.com/office/drawing/2014/main" id="{8E1C2FD3-C057-D3E3-75F9-99D86C3F4C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50000">
                <a:schemeClr val="bg1">
                  <a:gamma/>
                  <a:tint val="0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GB"/>
          </a:p>
        </p:txBody>
      </p:sp>
      <p:sp>
        <p:nvSpPr>
          <p:cNvPr id="44035" name="Rectangle 1027">
            <a:extLst>
              <a:ext uri="{FF2B5EF4-FFF2-40B4-BE49-F238E27FC236}">
                <a16:creationId xmlns:a16="http://schemas.microsoft.com/office/drawing/2014/main" id="{E4DB434A-DF7B-009F-5ABC-6EB286AD8A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781800"/>
            <a:ext cx="9067800" cy="76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tx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GB" altLang="en-US" u="sng"/>
          </a:p>
        </p:txBody>
      </p:sp>
      <p:sp>
        <p:nvSpPr>
          <p:cNvPr id="44036" name="Rectangle 1028">
            <a:extLst>
              <a:ext uri="{FF2B5EF4-FFF2-40B4-BE49-F238E27FC236}">
                <a16:creationId xmlns:a16="http://schemas.microsoft.com/office/drawing/2014/main" id="{3A34E014-5EC0-70FD-CA8C-83F00289AC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067800" cy="76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tx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4037" name="Rectangle 1029">
            <a:extLst>
              <a:ext uri="{FF2B5EF4-FFF2-40B4-BE49-F238E27FC236}">
                <a16:creationId xmlns:a16="http://schemas.microsoft.com/office/drawing/2014/main" id="{D79F0C01-E2C3-CBB5-16D5-B242190ACA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533400" cy="6858000"/>
          </a:xfrm>
          <a:prstGeom prst="rect">
            <a:avLst/>
          </a:prstGeom>
          <a:pattFill prst="ltVert">
            <a:fgClr>
              <a:schemeClr val="bg2"/>
            </a:fgClr>
            <a:bgClr>
              <a:schemeClr val="tx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4038" name="Rectangle 1030">
            <a:extLst>
              <a:ext uri="{FF2B5EF4-FFF2-40B4-BE49-F238E27FC236}">
                <a16:creationId xmlns:a16="http://schemas.microsoft.com/office/drawing/2014/main" id="{25A47427-7458-8221-3370-8344322DBB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209800"/>
            <a:ext cx="7848600" cy="38862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50000">
                <a:schemeClr val="bg1">
                  <a:gamma/>
                  <a:tint val="0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GB"/>
          </a:p>
        </p:txBody>
      </p:sp>
      <p:sp>
        <p:nvSpPr>
          <p:cNvPr id="44039" name="Rectangle 1031">
            <a:extLst>
              <a:ext uri="{FF2B5EF4-FFF2-40B4-BE49-F238E27FC236}">
                <a16:creationId xmlns:a16="http://schemas.microsoft.com/office/drawing/2014/main" id="{77810E3D-1A54-25F4-9629-566AECC6C7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75"/>
            <a:ext cx="152400" cy="6858000"/>
          </a:xfrm>
          <a:prstGeom prst="rect">
            <a:avLst/>
          </a:prstGeom>
          <a:pattFill prst="narVert">
            <a:fgClr>
              <a:schemeClr val="bg2"/>
            </a:fgClr>
            <a:bgClr>
              <a:schemeClr val="tx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4040" name="Rectangle 1032">
            <a:extLst>
              <a:ext uri="{FF2B5EF4-FFF2-40B4-BE49-F238E27FC236}">
                <a16:creationId xmlns:a16="http://schemas.microsoft.com/office/drawing/2014/main" id="{09279C1F-8F48-EBF9-751A-69EE5E4059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6200" cy="6858000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4041" name="Rectangle 1033">
            <a:extLst>
              <a:ext uri="{FF2B5EF4-FFF2-40B4-BE49-F238E27FC236}">
                <a16:creationId xmlns:a16="http://schemas.microsoft.com/office/drawing/2014/main" id="{8E16D047-B6B8-B7A6-FD6F-CC8E303803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67800" y="0"/>
            <a:ext cx="76200" cy="6858000"/>
          </a:xfrm>
          <a:prstGeom prst="rect">
            <a:avLst/>
          </a:prstGeom>
          <a:pattFill prst="narVert">
            <a:fgClr>
              <a:schemeClr val="accent2"/>
            </a:fgClr>
            <a:bgClr>
              <a:schemeClr val="tx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4042" name="Line 1034">
            <a:extLst>
              <a:ext uri="{FF2B5EF4-FFF2-40B4-BE49-F238E27FC236}">
                <a16:creationId xmlns:a16="http://schemas.microsoft.com/office/drawing/2014/main" id="{4B07E35A-6530-D370-9345-6C15A299D58B}"/>
              </a:ext>
            </a:extLst>
          </p:cNvPr>
          <p:cNvSpPr>
            <a:spLocks noChangeShapeType="1"/>
          </p:cNvSpPr>
          <p:nvPr/>
        </p:nvSpPr>
        <p:spPr bwMode="auto">
          <a:xfrm>
            <a:off x="9067800" y="0"/>
            <a:ext cx="0" cy="6858000"/>
          </a:xfrm>
          <a:prstGeom prst="line">
            <a:avLst/>
          </a:prstGeom>
          <a:noFill/>
          <a:ln w="44450">
            <a:solidFill>
              <a:schemeClr val="tx2"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4043" name="Rectangle 1035">
            <a:extLst>
              <a:ext uri="{FF2B5EF4-FFF2-40B4-BE49-F238E27FC236}">
                <a16:creationId xmlns:a16="http://schemas.microsoft.com/office/drawing/2014/main" id="{DC5D3A9E-01C4-A4A5-A324-8BCBC8A29B1E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44044" name="Rectangle 1036">
            <a:extLst>
              <a:ext uri="{FF2B5EF4-FFF2-40B4-BE49-F238E27FC236}">
                <a16:creationId xmlns:a16="http://schemas.microsoft.com/office/drawing/2014/main" id="{CD251060-F540-781F-AF64-6790E225A9FD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2209800"/>
            <a:ext cx="7848600" cy="38100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3CA17-CB56-5F5C-F4ED-27952BF15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EF0829-6F5B-D9A4-D41C-2DEEE4CCEA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2BC8BA-5187-1B5A-F566-CB6123B91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BDCA0D-DCDC-2C6B-124A-9F854D4E7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3757D4-E75A-0649-5365-71ADE26DE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C89905-DC34-4738-B07E-F27EFF9B0F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1821881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7E5A4A-F1FA-EC03-1E14-42593A71EE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853A93-A756-A2FC-5D28-64250609C5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6B6458-9611-11C9-D4EE-AF4F4CEFC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D0CAA5-F2F4-34CF-1DE8-17A73AB56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F698BD-DBDC-C75A-5DB1-E7A71E99C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743D94-D4B0-40B1-B10C-AAD939BB40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7577010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7591-AA83-CE02-20A0-0FB087B11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69913-E0D8-C3B9-9519-7106C543E3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7FDC0-E154-783E-2231-F2C371AAF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8428C2-E85E-20BC-0330-529491392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F7EB12-64D1-EE1C-3E0E-9E2EEF9B1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78DDDD-1CF1-4FD4-843D-277110C054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6459697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DFC36-CC22-83DF-1F76-DE0D1BA17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F31301-A633-01C4-8D3F-01CA4F70DF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BE496F-DC59-5ECA-0208-15BC179CD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428069-6254-CBBB-7602-3C07CD08D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9E7A91-79B3-925A-EBC0-02762AB8A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0AD8D3-FC6C-4AD3-BD16-8F28B7B5DF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4880998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4AE1F-178E-A330-1162-B264BE51B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2F4FE7-4576-3CBC-2211-969101FD28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35D82E-9983-8C84-3B2C-E14E70AC2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351071-8A43-B6FE-AE6E-F1789C853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0F34EF-7030-B76D-29C3-A4ED00B2F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850C7D-A312-0728-DAD9-BEA6AD453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3FF0F0-A2CF-401A-9CEF-2EEA90C3C2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9109734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BBC52-8378-0CCF-DFB2-E91EB6701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2258E4-F569-5D60-0FDE-4FDF6AA291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47B929-A75A-1B46-3875-2547E88F8D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8BE1C0-4396-61C1-80E3-0C383448AE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6157A5-2CFB-FBB8-FEC7-8A46D5B11C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9B6198-FBAC-9A75-2015-146C1D231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806DE6-6479-B672-26F9-067893D08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29D8EC-3202-8C60-46B3-1E945AAA3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126500-AE36-40D3-9E92-9C2101E680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2129009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2F744-0109-ABEB-0413-840D99FC4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3042B8-08D2-188A-5BA5-441B0491B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A22F21-1BFD-B435-11EF-9BCF0E5B4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35063A-3C3D-EBEF-9BBD-0FC7B9766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CF74B7-B0AF-4ECF-B3BD-DF5416CD96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9616754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D7E342-149E-BB0C-F623-738476B22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4ED66D-3E44-500A-0C92-F62E69453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2C790F-5174-BBBD-38B1-6F4BDFEF9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E44DE7-6175-4B8A-A728-5B830C9165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5677468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7531B-8A25-41F1-E43A-ACEB7866C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DC07C7-5C0E-8A30-FE0D-C1A14CECF3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7C2F60-C284-318D-479F-51D3A5F3BC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8ED180-54C4-5EC0-26E7-9516DB8DE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10C62C-A958-1EB9-66D9-FFB5DE340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8A42E9-B93A-ECAE-A28A-080179E8E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91EA87-40DD-4A4A-BCE5-95BF5AFA9C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1506425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682A-CD84-E459-AF90-C57F2C16F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2B81DE-A154-371E-6712-1798154491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1DF75B-F836-0AE4-E3EF-E00D0DF2FA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28CDBC-4BC8-8D04-EF4C-FDF023FA1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CC3376-CA12-74D4-0C28-1E05B2EE4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F04B97-5392-DFAC-1E4F-9318BE014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136326-5BE6-464F-A9CA-F6FCF10A55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8831013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>
            <a:extLst>
              <a:ext uri="{FF2B5EF4-FFF2-40B4-BE49-F238E27FC236}">
                <a16:creationId xmlns:a16="http://schemas.microsoft.com/office/drawing/2014/main" id="{E7F5DEC5-6794-22C7-A4C7-5A94453A61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703388"/>
            <a:ext cx="7772400" cy="277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011" name="Line 3">
            <a:extLst>
              <a:ext uri="{FF2B5EF4-FFF2-40B4-BE49-F238E27FC236}">
                <a16:creationId xmlns:a16="http://schemas.microsoft.com/office/drawing/2014/main" id="{E822E579-0C32-5B06-876D-11F66EFECE8E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0"/>
            <a:ext cx="0" cy="6858000"/>
          </a:xfrm>
          <a:prstGeom prst="line">
            <a:avLst/>
          </a:prstGeom>
          <a:noFill/>
          <a:ln w="19050">
            <a:solidFill>
              <a:srgbClr val="FF99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3012" name="Line 4">
            <a:extLst>
              <a:ext uri="{FF2B5EF4-FFF2-40B4-BE49-F238E27FC236}">
                <a16:creationId xmlns:a16="http://schemas.microsoft.com/office/drawing/2014/main" id="{1E84929E-E2A9-BE28-BE7E-A9A85A3281A5}"/>
              </a:ext>
            </a:extLst>
          </p:cNvPr>
          <p:cNvSpPr>
            <a:spLocks noChangeShapeType="1"/>
          </p:cNvSpPr>
          <p:nvPr/>
        </p:nvSpPr>
        <p:spPr bwMode="auto">
          <a:xfrm>
            <a:off x="8610600" y="3175"/>
            <a:ext cx="0" cy="6858000"/>
          </a:xfrm>
          <a:prstGeom prst="line">
            <a:avLst/>
          </a:prstGeom>
          <a:noFill/>
          <a:ln w="63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3013" name="Line 5">
            <a:extLst>
              <a:ext uri="{FF2B5EF4-FFF2-40B4-BE49-F238E27FC236}">
                <a16:creationId xmlns:a16="http://schemas.microsoft.com/office/drawing/2014/main" id="{1EA1383A-A5A4-B738-0B23-EBB97AACF827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8382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3014" name="Line 6">
            <a:extLst>
              <a:ext uri="{FF2B5EF4-FFF2-40B4-BE49-F238E27FC236}">
                <a16:creationId xmlns:a16="http://schemas.microsoft.com/office/drawing/2014/main" id="{AC5CE717-8323-A734-D0AA-7644DFFA9FEF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3015" name="Line 7">
            <a:extLst>
              <a:ext uri="{FF2B5EF4-FFF2-40B4-BE49-F238E27FC236}">
                <a16:creationId xmlns:a16="http://schemas.microsoft.com/office/drawing/2014/main" id="{8AD24F89-8C3D-C085-9736-9F531A8CAF1F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4478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3016" name="Line 8">
            <a:extLst>
              <a:ext uri="{FF2B5EF4-FFF2-40B4-BE49-F238E27FC236}">
                <a16:creationId xmlns:a16="http://schemas.microsoft.com/office/drawing/2014/main" id="{D7A8ED67-E134-82AF-20DF-1CF647C9D306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7526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3017" name="Line 9">
            <a:extLst>
              <a:ext uri="{FF2B5EF4-FFF2-40B4-BE49-F238E27FC236}">
                <a16:creationId xmlns:a16="http://schemas.microsoft.com/office/drawing/2014/main" id="{A3B626FF-A41C-8E9D-1DE8-C2BEA8086A0C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20574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3018" name="Line 10">
            <a:extLst>
              <a:ext uri="{FF2B5EF4-FFF2-40B4-BE49-F238E27FC236}">
                <a16:creationId xmlns:a16="http://schemas.microsoft.com/office/drawing/2014/main" id="{0721D5E6-FE56-81EA-F74C-443AA830B7C4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23622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3019" name="Line 11">
            <a:extLst>
              <a:ext uri="{FF2B5EF4-FFF2-40B4-BE49-F238E27FC236}">
                <a16:creationId xmlns:a16="http://schemas.microsoft.com/office/drawing/2014/main" id="{EED48D9B-3AF9-7D5D-0F09-34CB0B3F9007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26670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3020" name="Line 12">
            <a:extLst>
              <a:ext uri="{FF2B5EF4-FFF2-40B4-BE49-F238E27FC236}">
                <a16:creationId xmlns:a16="http://schemas.microsoft.com/office/drawing/2014/main" id="{0BDD2DC2-84CA-047F-3989-7D8570991967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29718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3021" name="Line 13">
            <a:extLst>
              <a:ext uri="{FF2B5EF4-FFF2-40B4-BE49-F238E27FC236}">
                <a16:creationId xmlns:a16="http://schemas.microsoft.com/office/drawing/2014/main" id="{060A8A95-5F32-160C-1F68-CCA48769804B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32766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3022" name="Line 14">
            <a:extLst>
              <a:ext uri="{FF2B5EF4-FFF2-40B4-BE49-F238E27FC236}">
                <a16:creationId xmlns:a16="http://schemas.microsoft.com/office/drawing/2014/main" id="{FE7182FA-473A-FE6F-A349-60F39131F4FF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35814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3023" name="Line 15">
            <a:extLst>
              <a:ext uri="{FF2B5EF4-FFF2-40B4-BE49-F238E27FC236}">
                <a16:creationId xmlns:a16="http://schemas.microsoft.com/office/drawing/2014/main" id="{B20B9A44-7FE5-08CD-854F-0E9E3C8125B3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38862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3024" name="Line 16">
            <a:extLst>
              <a:ext uri="{FF2B5EF4-FFF2-40B4-BE49-F238E27FC236}">
                <a16:creationId xmlns:a16="http://schemas.microsoft.com/office/drawing/2014/main" id="{97FC4A8F-7CF5-824C-5878-1E98D1F30314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41910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3025" name="Line 17">
            <a:extLst>
              <a:ext uri="{FF2B5EF4-FFF2-40B4-BE49-F238E27FC236}">
                <a16:creationId xmlns:a16="http://schemas.microsoft.com/office/drawing/2014/main" id="{79033DF7-7F42-6D06-C5A2-E4CFB3578597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44958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3026" name="Line 18">
            <a:extLst>
              <a:ext uri="{FF2B5EF4-FFF2-40B4-BE49-F238E27FC236}">
                <a16:creationId xmlns:a16="http://schemas.microsoft.com/office/drawing/2014/main" id="{88021084-0C1D-1861-CB58-2CA6D92FDC82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48006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3027" name="Line 19">
            <a:extLst>
              <a:ext uri="{FF2B5EF4-FFF2-40B4-BE49-F238E27FC236}">
                <a16:creationId xmlns:a16="http://schemas.microsoft.com/office/drawing/2014/main" id="{31230DAA-3836-AD92-FB72-A05762F08A67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51054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3028" name="Line 20">
            <a:extLst>
              <a:ext uri="{FF2B5EF4-FFF2-40B4-BE49-F238E27FC236}">
                <a16:creationId xmlns:a16="http://schemas.microsoft.com/office/drawing/2014/main" id="{8630FBAC-24E3-8417-D3D5-F066FFF66DED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54102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3029" name="Line 21">
            <a:extLst>
              <a:ext uri="{FF2B5EF4-FFF2-40B4-BE49-F238E27FC236}">
                <a16:creationId xmlns:a16="http://schemas.microsoft.com/office/drawing/2014/main" id="{85F5CAED-4D21-9182-6306-D26957B28155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57150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3030" name="Line 22">
            <a:extLst>
              <a:ext uri="{FF2B5EF4-FFF2-40B4-BE49-F238E27FC236}">
                <a16:creationId xmlns:a16="http://schemas.microsoft.com/office/drawing/2014/main" id="{CD483695-2ACF-C492-B74D-77C32E756D4F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3031" name="Line 23">
            <a:extLst>
              <a:ext uri="{FF2B5EF4-FFF2-40B4-BE49-F238E27FC236}">
                <a16:creationId xmlns:a16="http://schemas.microsoft.com/office/drawing/2014/main" id="{729693F3-3949-0B82-28D4-EBF4AAC7D077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3032" name="Line 24">
            <a:extLst>
              <a:ext uri="{FF2B5EF4-FFF2-40B4-BE49-F238E27FC236}">
                <a16:creationId xmlns:a16="http://schemas.microsoft.com/office/drawing/2014/main" id="{EA31E2C6-9463-A5B8-9F74-71279B5EA9D8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6629400"/>
            <a:ext cx="9144000" cy="0"/>
          </a:xfrm>
          <a:prstGeom prst="line">
            <a:avLst/>
          </a:prstGeom>
          <a:noFill/>
          <a:ln w="0">
            <a:solidFill>
              <a:srgbClr val="00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3033" name="Rectangle 25">
            <a:extLst>
              <a:ext uri="{FF2B5EF4-FFF2-40B4-BE49-F238E27FC236}">
                <a16:creationId xmlns:a16="http://schemas.microsoft.com/office/drawing/2014/main" id="{8E1C0928-BD18-01B2-74A8-4E27D3B6C5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3034" name="Rectangle 26">
            <a:extLst>
              <a:ext uri="{FF2B5EF4-FFF2-40B4-BE49-F238E27FC236}">
                <a16:creationId xmlns:a16="http://schemas.microsoft.com/office/drawing/2014/main" id="{6D1374F4-6F44-4AE8-F4BD-407EA5DB7E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3035" name="Rectangle 27">
            <a:extLst>
              <a:ext uri="{FF2B5EF4-FFF2-40B4-BE49-F238E27FC236}">
                <a16:creationId xmlns:a16="http://schemas.microsoft.com/office/drawing/2014/main" id="{5195DC0B-997D-C364-B619-788BA8B2FB9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43036" name="Rectangle 28">
            <a:extLst>
              <a:ext uri="{FF2B5EF4-FFF2-40B4-BE49-F238E27FC236}">
                <a16:creationId xmlns:a16="http://schemas.microsoft.com/office/drawing/2014/main" id="{506F8DF7-8ABF-0946-EA22-6BD974F96CB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43037" name="Rectangle 29">
            <a:extLst>
              <a:ext uri="{FF2B5EF4-FFF2-40B4-BE49-F238E27FC236}">
                <a16:creationId xmlns:a16="http://schemas.microsoft.com/office/drawing/2014/main" id="{0E3095B4-3636-680B-2A22-AB3FC1EC254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63E6E77-261D-4E52-9968-DA964A01E90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ransition>
    <p:random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9D85614-6C2D-7045-70EC-17CF3F4C19E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FF0000"/>
                </a:solidFill>
              </a:rPr>
              <a:t>G</a:t>
            </a:r>
            <a:r>
              <a:rPr lang="en-US" altLang="en-US">
                <a:solidFill>
                  <a:srgbClr val="FFFF00"/>
                </a:solidFill>
              </a:rPr>
              <a:t>E</a:t>
            </a:r>
            <a:r>
              <a:rPr lang="en-US" altLang="en-US">
                <a:solidFill>
                  <a:srgbClr val="0066CC"/>
                </a:solidFill>
              </a:rPr>
              <a:t>O</a:t>
            </a:r>
            <a:r>
              <a:rPr lang="en-US" altLang="en-US">
                <a:solidFill>
                  <a:srgbClr val="6FDB5D"/>
                </a:solidFill>
              </a:rPr>
              <a:t>M</a:t>
            </a:r>
            <a:r>
              <a:rPr lang="en-US" altLang="en-US">
                <a:solidFill>
                  <a:srgbClr val="9933FF"/>
                </a:solidFill>
              </a:rPr>
              <a:t>E</a:t>
            </a:r>
            <a:r>
              <a:rPr lang="en-US" altLang="en-US">
                <a:solidFill>
                  <a:srgbClr val="DC54AD"/>
                </a:solidFill>
              </a:rPr>
              <a:t>T</a:t>
            </a:r>
            <a:r>
              <a:rPr lang="en-US" altLang="en-US">
                <a:solidFill>
                  <a:srgbClr val="FF9933"/>
                </a:solidFill>
              </a:rPr>
              <a:t>R</a:t>
            </a:r>
            <a:r>
              <a:rPr lang="en-US" altLang="en-US">
                <a:solidFill>
                  <a:srgbClr val="003366"/>
                </a:solidFill>
              </a:rPr>
              <a:t>Y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FB36378C-C103-2BD2-520B-532DC25E5E1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sz="6600" i="1"/>
              <a:t>Circle Terminology</a:t>
            </a:r>
            <a:endParaRPr lang="en-US" altLang="en-US" sz="6600"/>
          </a:p>
          <a:p>
            <a:endParaRPr lang="en-US" altLang="en-US" sz="6600"/>
          </a:p>
        </p:txBody>
      </p:sp>
      <p:sp>
        <p:nvSpPr>
          <p:cNvPr id="2052" name="Oval 4">
            <a:extLst>
              <a:ext uri="{FF2B5EF4-FFF2-40B4-BE49-F238E27FC236}">
                <a16:creationId xmlns:a16="http://schemas.microsoft.com/office/drawing/2014/main" id="{1A043586-9769-4C50-2F89-13BD1A2B0A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4648200"/>
            <a:ext cx="1295400" cy="1295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53" name="Oval 5">
            <a:extLst>
              <a:ext uri="{FF2B5EF4-FFF2-40B4-BE49-F238E27FC236}">
                <a16:creationId xmlns:a16="http://schemas.microsoft.com/office/drawing/2014/main" id="{649704D7-583F-D879-3E43-9C050C07D2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429000"/>
            <a:ext cx="1295400" cy="1295400"/>
          </a:xfrm>
          <a:prstGeom prst="ellipse">
            <a:avLst/>
          </a:prstGeom>
          <a:solidFill>
            <a:srgbClr val="0783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54" name="Oval 6">
            <a:extLst>
              <a:ext uri="{FF2B5EF4-FFF2-40B4-BE49-F238E27FC236}">
                <a16:creationId xmlns:a16="http://schemas.microsoft.com/office/drawing/2014/main" id="{B5C3740E-B2A0-DAA0-D58C-667C83913B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4572000"/>
            <a:ext cx="1295400" cy="1295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55" name="Oval 7">
            <a:extLst>
              <a:ext uri="{FF2B5EF4-FFF2-40B4-BE49-F238E27FC236}">
                <a16:creationId xmlns:a16="http://schemas.microsoft.com/office/drawing/2014/main" id="{5844FDD9-6248-3146-BFE7-AD8C6B1FDA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3505200"/>
            <a:ext cx="1295400" cy="1295400"/>
          </a:xfrm>
          <a:prstGeom prst="ellipse">
            <a:avLst/>
          </a:prstGeom>
          <a:solidFill>
            <a:srgbClr val="6FDB5D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56" name="Oval 8">
            <a:extLst>
              <a:ext uri="{FF2B5EF4-FFF2-40B4-BE49-F238E27FC236}">
                <a16:creationId xmlns:a16="http://schemas.microsoft.com/office/drawing/2014/main" id="{CF39D4F8-9130-9D72-CCC4-ED10AA101E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4572000"/>
            <a:ext cx="1295400" cy="1295400"/>
          </a:xfrm>
          <a:prstGeom prst="ellipse">
            <a:avLst/>
          </a:prstGeom>
          <a:solidFill>
            <a:srgbClr val="9933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ADC86770-EA5D-0A64-B598-CB45223FE8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FF9900"/>
                </a:solidFill>
              </a:rPr>
              <a:t>Inscribed Angle</a:t>
            </a:r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F40A8842-7C94-6015-FF95-DC5990149976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 altLang="en-US" sz="2800"/>
          </a:p>
          <a:p>
            <a:r>
              <a:rPr lang="en-US" altLang="en-US" sz="2800"/>
              <a:t>An angle whose vertex is on a circle and whose sides are determined by two chords.</a:t>
            </a:r>
          </a:p>
          <a:p>
            <a:endParaRPr lang="en-US" altLang="en-US" sz="2800"/>
          </a:p>
          <a:p>
            <a:r>
              <a:rPr lang="en-US" altLang="en-US" sz="2800"/>
              <a:t>Example: </a:t>
            </a:r>
            <a:r>
              <a:rPr lang="en-US" altLang="en-US" sz="2800" b="1">
                <a:solidFill>
                  <a:srgbClr val="FFEA18"/>
                </a:solidFill>
              </a:rPr>
              <a:t>Angle ABC</a:t>
            </a:r>
            <a:endParaRPr lang="en-US" altLang="en-US" sz="2800"/>
          </a:p>
        </p:txBody>
      </p:sp>
      <p:pic>
        <p:nvPicPr>
          <p:cNvPr id="12295" name="Picture 7">
            <a:extLst>
              <a:ext uri="{FF2B5EF4-FFF2-40B4-BE49-F238E27FC236}">
                <a16:creationId xmlns:a16="http://schemas.microsoft.com/office/drawing/2014/main" id="{45D893FD-9534-C230-A61B-97782D60A99E}"/>
              </a:ext>
            </a:extLst>
          </p:cNvPr>
          <p:cNvPicPr>
            <a:picLocks noChangeAspect="1" noChangeArrowheads="1"/>
          </p:cNvPicPr>
          <p:nvPr>
            <p:ph type="body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2198688"/>
            <a:ext cx="3810000" cy="3679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41E9F69B-66D8-751E-132E-59D3BC8181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12C2C6"/>
                </a:solidFill>
              </a:rPr>
              <a:t>Arc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E48F9600-746F-041E-C57D-5ECE368BBDD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altLang="en-US" sz="2800"/>
          </a:p>
          <a:p>
            <a:pPr>
              <a:lnSpc>
                <a:spcPct val="90000"/>
              </a:lnSpc>
            </a:pPr>
            <a:r>
              <a:rPr lang="en-US" altLang="en-US" sz="2800"/>
              <a:t>A figure consisting of two points on a circle and all the points on the circle needed to connect them by a single path.</a:t>
            </a:r>
          </a:p>
          <a:p>
            <a:pPr>
              <a:lnSpc>
                <a:spcPct val="90000"/>
              </a:lnSpc>
            </a:pPr>
            <a:endParaRPr lang="en-US" altLang="en-US" sz="2800"/>
          </a:p>
          <a:p>
            <a:pPr>
              <a:lnSpc>
                <a:spcPct val="90000"/>
              </a:lnSpc>
            </a:pPr>
            <a:r>
              <a:rPr lang="en-US" altLang="en-US" sz="2800"/>
              <a:t>Example: </a:t>
            </a:r>
            <a:r>
              <a:rPr lang="en-US" altLang="en-US" sz="2800" b="1">
                <a:solidFill>
                  <a:srgbClr val="12C2C6"/>
                </a:solidFill>
              </a:rPr>
              <a:t>arc AB</a:t>
            </a:r>
            <a:endParaRPr lang="en-US" altLang="en-US" sz="2800">
              <a:solidFill>
                <a:srgbClr val="12C2C6"/>
              </a:solidFill>
            </a:endParaRPr>
          </a:p>
        </p:txBody>
      </p:sp>
      <p:pic>
        <p:nvPicPr>
          <p:cNvPr id="20485" name="Picture 5">
            <a:extLst>
              <a:ext uri="{FF2B5EF4-FFF2-40B4-BE49-F238E27FC236}">
                <a16:creationId xmlns:a16="http://schemas.microsoft.com/office/drawing/2014/main" id="{326466E9-189D-3D53-6C76-AB7D2B8A4515}"/>
              </a:ext>
            </a:extLst>
          </p:cNvPr>
          <p:cNvPicPr>
            <a:picLocks noChangeAspect="1" noChangeArrowheads="1"/>
          </p:cNvPicPr>
          <p:nvPr>
            <p:ph type="body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220913"/>
            <a:ext cx="3810000" cy="36337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05B7FEFC-7D83-CA38-BEDA-7A5BC2A712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FF9900"/>
                </a:solidFill>
              </a:rPr>
              <a:t>Intercepted Arc</a:t>
            </a:r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BCFF519C-1E41-C9C0-C7B0-0D61E04BA4C0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 altLang="en-US" sz="2800"/>
          </a:p>
          <a:p>
            <a:r>
              <a:rPr lang="en-US" altLang="en-US" sz="2800"/>
              <a:t>An arc that lies in the interior of an inscribed angle.</a:t>
            </a:r>
          </a:p>
          <a:p>
            <a:endParaRPr lang="en-US" altLang="en-US" sz="2800"/>
          </a:p>
          <a:p>
            <a:r>
              <a:rPr lang="en-US" altLang="en-US" sz="2800"/>
              <a:t>Example: </a:t>
            </a:r>
            <a:r>
              <a:rPr lang="en-US" altLang="en-US" sz="2800" b="1">
                <a:solidFill>
                  <a:srgbClr val="FF9218"/>
                </a:solidFill>
              </a:rPr>
              <a:t>arc AC</a:t>
            </a:r>
            <a:r>
              <a:rPr lang="en-US" altLang="en-US" sz="2800"/>
              <a:t> </a:t>
            </a:r>
          </a:p>
        </p:txBody>
      </p:sp>
      <p:pic>
        <p:nvPicPr>
          <p:cNvPr id="21509" name="Picture 5">
            <a:extLst>
              <a:ext uri="{FF2B5EF4-FFF2-40B4-BE49-F238E27FC236}">
                <a16:creationId xmlns:a16="http://schemas.microsoft.com/office/drawing/2014/main" id="{325764BF-7DC1-91CD-F594-0D754B0B5CE5}"/>
              </a:ext>
            </a:extLst>
          </p:cNvPr>
          <p:cNvPicPr>
            <a:picLocks noChangeAspect="1" noChangeArrowheads="1"/>
          </p:cNvPicPr>
          <p:nvPr>
            <p:ph type="body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2198688"/>
            <a:ext cx="3810000" cy="3679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8657FB45-A80C-92A3-10E0-07BD7A6642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FF00FF"/>
                </a:solidFill>
              </a:rPr>
              <a:t>Two Intercepted Arc</a:t>
            </a:r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8482EB51-8164-3889-8C2D-83DD93FF7F5D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 altLang="en-US" sz="2800"/>
          </a:p>
          <a:p>
            <a:r>
              <a:rPr lang="en-US" altLang="en-US" sz="2800"/>
              <a:t>If angle is inside the circle.</a:t>
            </a:r>
          </a:p>
          <a:p>
            <a:endParaRPr lang="en-US" altLang="en-US" sz="2800"/>
          </a:p>
          <a:p>
            <a:r>
              <a:rPr lang="en-US" altLang="en-US" sz="2800"/>
              <a:t>Example: </a:t>
            </a:r>
            <a:r>
              <a:rPr lang="en-US" altLang="en-US" sz="2800" b="1">
                <a:solidFill>
                  <a:srgbClr val="2F8B20"/>
                </a:solidFill>
              </a:rPr>
              <a:t>arc AC</a:t>
            </a:r>
            <a:endParaRPr lang="en-US" altLang="en-US" sz="2800"/>
          </a:p>
          <a:p>
            <a:pPr>
              <a:buFontTx/>
              <a:buNone/>
            </a:pPr>
            <a:r>
              <a:rPr lang="en-US" altLang="en-US" sz="2800"/>
              <a:t>                    </a:t>
            </a:r>
            <a:r>
              <a:rPr lang="en-US" altLang="en-US" sz="2800" b="1">
                <a:solidFill>
                  <a:srgbClr val="DC54AD"/>
                </a:solidFill>
              </a:rPr>
              <a:t>arc DF</a:t>
            </a:r>
            <a:r>
              <a:rPr lang="en-US" altLang="en-US" sz="2800"/>
              <a:t> </a:t>
            </a:r>
          </a:p>
        </p:txBody>
      </p:sp>
      <p:pic>
        <p:nvPicPr>
          <p:cNvPr id="25607" name="Picture 7">
            <a:extLst>
              <a:ext uri="{FF2B5EF4-FFF2-40B4-BE49-F238E27FC236}">
                <a16:creationId xmlns:a16="http://schemas.microsoft.com/office/drawing/2014/main" id="{E85C7BA7-3CAB-0C6D-EBD3-ABC87B9B7238}"/>
              </a:ext>
            </a:extLst>
          </p:cNvPr>
          <p:cNvPicPr>
            <a:picLocks noChangeAspect="1" noChangeArrowheads="1"/>
          </p:cNvPicPr>
          <p:nvPr>
            <p:ph type="body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2095500"/>
            <a:ext cx="3810000" cy="3886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>
            <a:extLst>
              <a:ext uri="{FF2B5EF4-FFF2-40B4-BE49-F238E27FC236}">
                <a16:creationId xmlns:a16="http://schemas.microsoft.com/office/drawing/2014/main" id="{25F15568-8507-A1C0-7ECF-BAD02C464D8A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 altLang="en-US" sz="2800"/>
          </a:p>
          <a:p>
            <a:r>
              <a:rPr lang="en-US" altLang="en-US" sz="2800"/>
              <a:t>If angle is outside the circle.</a:t>
            </a:r>
          </a:p>
          <a:p>
            <a:endParaRPr lang="en-US" altLang="en-US" sz="2800"/>
          </a:p>
          <a:p>
            <a:r>
              <a:rPr lang="en-US" altLang="en-US" sz="2800"/>
              <a:t>Example: </a:t>
            </a:r>
            <a:r>
              <a:rPr lang="en-US" altLang="en-US" sz="2800" b="1">
                <a:solidFill>
                  <a:srgbClr val="2F8B20"/>
                </a:solidFill>
              </a:rPr>
              <a:t>arc DE</a:t>
            </a:r>
            <a:endParaRPr lang="en-US" altLang="en-US" sz="2800"/>
          </a:p>
          <a:p>
            <a:pPr>
              <a:buFontTx/>
              <a:buNone/>
            </a:pPr>
            <a:r>
              <a:rPr lang="en-US" altLang="en-US" sz="2800"/>
              <a:t>                    </a:t>
            </a:r>
            <a:r>
              <a:rPr lang="en-US" altLang="en-US" sz="2800" b="1">
                <a:solidFill>
                  <a:srgbClr val="DC54AD"/>
                </a:solidFill>
              </a:rPr>
              <a:t>arc DC</a:t>
            </a:r>
          </a:p>
        </p:txBody>
      </p:sp>
      <p:sp>
        <p:nvSpPr>
          <p:cNvPr id="26629" name="Rectangle 5">
            <a:extLst>
              <a:ext uri="{FF2B5EF4-FFF2-40B4-BE49-F238E27FC236}">
                <a16:creationId xmlns:a16="http://schemas.microsoft.com/office/drawing/2014/main" id="{F702F996-2595-591F-BCED-5937F76B09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>
                <a:solidFill>
                  <a:srgbClr val="FF00FF"/>
                </a:solidFill>
              </a:rPr>
              <a:t>Two Intercepted Arc</a:t>
            </a:r>
          </a:p>
        </p:txBody>
      </p:sp>
      <p:pic>
        <p:nvPicPr>
          <p:cNvPr id="26632" name="Picture 8">
            <a:extLst>
              <a:ext uri="{FF2B5EF4-FFF2-40B4-BE49-F238E27FC236}">
                <a16:creationId xmlns:a16="http://schemas.microsoft.com/office/drawing/2014/main" id="{22C42B5A-ED5D-3A28-DD15-3B6628EBC744}"/>
              </a:ext>
            </a:extLst>
          </p:cNvPr>
          <p:cNvPicPr>
            <a:picLocks noChangeAspect="1" noChangeArrowheads="1"/>
          </p:cNvPicPr>
          <p:nvPr>
            <p:ph type="body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2427288"/>
            <a:ext cx="3810000" cy="32210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rand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BB6B3B30-0127-BA3E-FBE9-5D6DAF9529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534400" cy="1143000"/>
          </a:xfrm>
        </p:spPr>
        <p:txBody>
          <a:bodyPr/>
          <a:lstStyle/>
          <a:p>
            <a:r>
              <a:rPr lang="en-US" altLang="en-US" b="1"/>
              <a:t>Investigating Measures of Angles </a:t>
            </a:r>
            <a:br>
              <a:rPr lang="en-US" altLang="en-US" b="1"/>
            </a:br>
            <a:r>
              <a:rPr lang="en-US" altLang="en-US" b="1"/>
              <a:t>Related to a Circle 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2A81DCE2-87A9-F5AF-9BD6-DE0877171E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endParaRPr lang="en-US" altLang="en-US"/>
          </a:p>
          <a:p>
            <a:r>
              <a:rPr lang="en-US" altLang="en-US"/>
              <a:t>Click on GSP 4.00 on the desktop.</a:t>
            </a:r>
          </a:p>
          <a:p>
            <a:endParaRPr lang="en-US" altLang="en-US"/>
          </a:p>
          <a:p>
            <a:r>
              <a:rPr lang="en-US" altLang="en-US"/>
              <a:t>Follow the instructions on the handout.</a:t>
            </a:r>
          </a:p>
        </p:txBody>
      </p:sp>
    </p:spTree>
  </p:cSld>
  <p:clrMapOvr>
    <a:masterClrMapping/>
  </p:clrMapOvr>
  <p:transition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>
            <a:extLst>
              <a:ext uri="{FF2B5EF4-FFF2-40B4-BE49-F238E27FC236}">
                <a16:creationId xmlns:a16="http://schemas.microsoft.com/office/drawing/2014/main" id="{D8ADC2C1-14DA-D3DA-7291-881924EDE6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C6902DC3-D551-9979-962B-5297FA3E6C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660066"/>
                </a:solidFill>
              </a:rPr>
              <a:t>Radius (or Radii for plural)</a:t>
            </a:r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5F707DD1-AEF0-C324-2752-CB090DBCED3E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 altLang="en-US" sz="2800"/>
          </a:p>
          <a:p>
            <a:r>
              <a:rPr lang="en-US" altLang="en-US" sz="2800"/>
              <a:t>The segment joining the center of a circle to a point on the circle.</a:t>
            </a:r>
          </a:p>
          <a:p>
            <a:endParaRPr lang="en-US" altLang="en-US" sz="2800"/>
          </a:p>
          <a:p>
            <a:r>
              <a:rPr lang="en-US" altLang="en-US" sz="2800"/>
              <a:t>Example: </a:t>
            </a:r>
            <a:r>
              <a:rPr lang="en-US" altLang="en-US" sz="2800" b="1">
                <a:solidFill>
                  <a:srgbClr val="4A0C59"/>
                </a:solidFill>
              </a:rPr>
              <a:t>OA</a:t>
            </a:r>
            <a:endParaRPr lang="en-US" altLang="en-US" sz="2800"/>
          </a:p>
        </p:txBody>
      </p:sp>
      <p:pic>
        <p:nvPicPr>
          <p:cNvPr id="13320" name="Picture 8">
            <a:extLst>
              <a:ext uri="{FF2B5EF4-FFF2-40B4-BE49-F238E27FC236}">
                <a16:creationId xmlns:a16="http://schemas.microsoft.com/office/drawing/2014/main" id="{F4C77D03-9E4E-5F0F-6278-6AD5C3E8737C}"/>
              </a:ext>
            </a:extLst>
          </p:cNvPr>
          <p:cNvPicPr>
            <a:picLocks noChangeAspect="1" noChangeArrowheads="1"/>
          </p:cNvPicPr>
          <p:nvPr>
            <p:ph type="body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2179638"/>
            <a:ext cx="3810000" cy="37179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333B0FBA-C3C1-BB3A-0A84-69E160115C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0033CC"/>
                </a:solidFill>
              </a:rPr>
              <a:t>Diameter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C73CE4C3-1C4A-C8C2-A489-4BE0094C296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en-US" altLang="en-US" sz="2800"/>
          </a:p>
          <a:p>
            <a:r>
              <a:rPr lang="en-US" altLang="en-US" sz="2800"/>
              <a:t>A </a:t>
            </a:r>
            <a:r>
              <a:rPr lang="en-US" altLang="en-US" sz="2800" i="1"/>
              <a:t>chord</a:t>
            </a:r>
            <a:r>
              <a:rPr lang="en-US" altLang="en-US" sz="2800"/>
              <a:t> that passes through the center of a circle.</a:t>
            </a:r>
          </a:p>
          <a:p>
            <a:endParaRPr lang="en-US" altLang="en-US" sz="2800"/>
          </a:p>
          <a:p>
            <a:r>
              <a:rPr lang="en-US" altLang="en-US" sz="2800"/>
              <a:t>Example: </a:t>
            </a:r>
            <a:r>
              <a:rPr lang="en-US" altLang="en-US" sz="2800" b="1">
                <a:solidFill>
                  <a:srgbClr val="1822CD"/>
                </a:solidFill>
              </a:rPr>
              <a:t>AB</a:t>
            </a:r>
            <a:endParaRPr lang="en-US" altLang="en-US" sz="2800"/>
          </a:p>
        </p:txBody>
      </p:sp>
      <p:pic>
        <p:nvPicPr>
          <p:cNvPr id="14343" name="Picture 7">
            <a:extLst>
              <a:ext uri="{FF2B5EF4-FFF2-40B4-BE49-F238E27FC236}">
                <a16:creationId xmlns:a16="http://schemas.microsoft.com/office/drawing/2014/main" id="{473B155F-13A4-4683-441B-DFB5A42E5B8A}"/>
              </a:ext>
            </a:extLst>
          </p:cNvPr>
          <p:cNvPicPr>
            <a:picLocks noChangeAspect="1" noChangeArrowheads="1"/>
          </p:cNvPicPr>
          <p:nvPr>
            <p:ph type="body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168525"/>
            <a:ext cx="3810000" cy="37385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FCFA8023-2E77-FB2C-5733-680D3E6938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3FBA2A"/>
                </a:solidFill>
              </a:rPr>
              <a:t>Chord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7B65B11E-86B7-ED87-C962-45E97928FD83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noFill/>
          <a:ln/>
        </p:spPr>
        <p:txBody>
          <a:bodyPr/>
          <a:lstStyle/>
          <a:p>
            <a:endParaRPr lang="en-US" altLang="en-US" sz="2800"/>
          </a:p>
          <a:p>
            <a:r>
              <a:rPr lang="en-US" altLang="en-US" sz="2800"/>
              <a:t>A segment joining two points on a circle</a:t>
            </a:r>
          </a:p>
          <a:p>
            <a:endParaRPr lang="en-US" altLang="en-US" sz="2800"/>
          </a:p>
          <a:p>
            <a:r>
              <a:rPr lang="en-US" altLang="en-US" sz="2800"/>
              <a:t>Example: </a:t>
            </a:r>
            <a:r>
              <a:rPr lang="en-US" altLang="en-US" sz="2800" b="1">
                <a:solidFill>
                  <a:srgbClr val="5ADC14"/>
                </a:solidFill>
              </a:rPr>
              <a:t>AB</a:t>
            </a:r>
            <a:endParaRPr lang="en-US" altLang="en-US" sz="2800"/>
          </a:p>
        </p:txBody>
      </p:sp>
      <p:pic>
        <p:nvPicPr>
          <p:cNvPr id="16393" name="Picture 9">
            <a:extLst>
              <a:ext uri="{FF2B5EF4-FFF2-40B4-BE49-F238E27FC236}">
                <a16:creationId xmlns:a16="http://schemas.microsoft.com/office/drawing/2014/main" id="{A563230D-62B9-571E-CCF8-E3F8E6226959}"/>
              </a:ext>
            </a:extLst>
          </p:cNvPr>
          <p:cNvPicPr>
            <a:picLocks noChangeAspect="1" noChangeArrowheads="1"/>
          </p:cNvPicPr>
          <p:nvPr>
            <p:ph type="body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2262188"/>
            <a:ext cx="3810000" cy="3552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387AE36F-E112-8936-D48D-E851FB663D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3FBA2A"/>
                </a:solidFill>
              </a:rPr>
              <a:t>Chord</a:t>
            </a:r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AD1B7295-153D-290E-8B9D-4B64D353C6DA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 altLang="en-US" sz="2800"/>
          </a:p>
          <a:p>
            <a:r>
              <a:rPr lang="en-US" altLang="en-US" sz="2800"/>
              <a:t>A segment joining two points on a circle</a:t>
            </a:r>
          </a:p>
          <a:p>
            <a:endParaRPr lang="en-US" altLang="en-US" sz="2800"/>
          </a:p>
          <a:p>
            <a:r>
              <a:rPr lang="en-US" altLang="en-US" sz="2800"/>
              <a:t>Example: </a:t>
            </a:r>
            <a:r>
              <a:rPr lang="en-US" altLang="en-US" sz="2800" b="1">
                <a:solidFill>
                  <a:srgbClr val="5ADC14"/>
                </a:solidFill>
              </a:rPr>
              <a:t>AB</a:t>
            </a:r>
            <a:endParaRPr lang="en-US" altLang="en-US" sz="2800"/>
          </a:p>
        </p:txBody>
      </p:sp>
      <p:pic>
        <p:nvPicPr>
          <p:cNvPr id="15368" name="Picture 8">
            <a:extLst>
              <a:ext uri="{FF2B5EF4-FFF2-40B4-BE49-F238E27FC236}">
                <a16:creationId xmlns:a16="http://schemas.microsoft.com/office/drawing/2014/main" id="{9BF7BCC2-C0EE-D699-43A7-645E649FE005}"/>
              </a:ext>
            </a:extLst>
          </p:cNvPr>
          <p:cNvPicPr>
            <a:picLocks noChangeAspect="1" noChangeArrowheads="1"/>
          </p:cNvPicPr>
          <p:nvPr>
            <p:ph type="body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2133600"/>
            <a:ext cx="3810000" cy="3810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77C49495-A66F-054D-93FC-DC8F821049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FF3300"/>
                </a:solidFill>
              </a:rPr>
              <a:t>Secant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5996BEE7-0DF9-3682-9B6A-48FC9A556EF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en-US" altLang="en-US" sz="2800"/>
          </a:p>
          <a:p>
            <a:r>
              <a:rPr lang="en-US" altLang="en-US" sz="2800"/>
              <a:t>A line that intersects the circle at exactly two points.</a:t>
            </a:r>
          </a:p>
          <a:p>
            <a:endParaRPr lang="en-US" altLang="en-US" sz="2800"/>
          </a:p>
          <a:p>
            <a:r>
              <a:rPr lang="en-US" altLang="en-US" sz="2800"/>
              <a:t>Example: </a:t>
            </a:r>
            <a:r>
              <a:rPr lang="en-US" altLang="en-US" sz="2800" b="1">
                <a:solidFill>
                  <a:srgbClr val="F63F1B"/>
                </a:solidFill>
              </a:rPr>
              <a:t>AB</a:t>
            </a:r>
            <a:endParaRPr lang="en-US" altLang="en-US" sz="2800"/>
          </a:p>
        </p:txBody>
      </p:sp>
      <p:pic>
        <p:nvPicPr>
          <p:cNvPr id="17417" name="Picture 9">
            <a:extLst>
              <a:ext uri="{FF2B5EF4-FFF2-40B4-BE49-F238E27FC236}">
                <a16:creationId xmlns:a16="http://schemas.microsoft.com/office/drawing/2014/main" id="{F7FD4797-0BBD-6C76-23B4-FAC80EFF1D3E}"/>
              </a:ext>
            </a:extLst>
          </p:cNvPr>
          <p:cNvPicPr>
            <a:picLocks noChangeAspect="1" noChangeArrowheads="1"/>
          </p:cNvPicPr>
          <p:nvPr>
            <p:ph type="body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60963" y="1981200"/>
            <a:ext cx="2784475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3CDAAB9D-9631-DF59-EB42-4D2C8FC0E9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FF3300"/>
                </a:solidFill>
              </a:rPr>
              <a:t>Secant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C849CE4B-2CFB-13E6-BB19-E806F0004C7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en-US" altLang="en-US" sz="2800"/>
          </a:p>
          <a:p>
            <a:r>
              <a:rPr lang="en-US" altLang="en-US" sz="2800"/>
              <a:t>A line that intersects the circle at exactly two points.</a:t>
            </a:r>
          </a:p>
          <a:p>
            <a:endParaRPr lang="en-US" altLang="en-US" sz="2800"/>
          </a:p>
          <a:p>
            <a:r>
              <a:rPr lang="en-US" altLang="en-US" sz="2800"/>
              <a:t>Example:</a:t>
            </a:r>
            <a:r>
              <a:rPr lang="en-US" altLang="en-US" sz="2800" b="1"/>
              <a:t> </a:t>
            </a:r>
            <a:r>
              <a:rPr lang="en-US" altLang="en-US" sz="2800" b="1">
                <a:solidFill>
                  <a:srgbClr val="F63F1B"/>
                </a:solidFill>
              </a:rPr>
              <a:t>AB</a:t>
            </a:r>
            <a:endParaRPr lang="en-US" altLang="en-US" sz="2800"/>
          </a:p>
        </p:txBody>
      </p:sp>
      <p:pic>
        <p:nvPicPr>
          <p:cNvPr id="18445" name="Picture 13">
            <a:extLst>
              <a:ext uri="{FF2B5EF4-FFF2-40B4-BE49-F238E27FC236}">
                <a16:creationId xmlns:a16="http://schemas.microsoft.com/office/drawing/2014/main" id="{9E824BB4-967B-6B23-A873-9177204C98D6}"/>
              </a:ext>
            </a:extLst>
          </p:cNvPr>
          <p:cNvPicPr>
            <a:picLocks noChangeAspect="1" noChangeArrowheads="1"/>
          </p:cNvPicPr>
          <p:nvPr>
            <p:ph type="body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29163" y="1981200"/>
            <a:ext cx="3648075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1C82BF20-9E56-225C-081D-2171BA5115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Tangent</a:t>
            </a:r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EC4A462C-36AD-70DB-2190-7821AA40753E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 altLang="en-US" sz="2800"/>
          </a:p>
          <a:p>
            <a:r>
              <a:rPr lang="en-US" altLang="en-US" sz="2800"/>
              <a:t>A line that intersects a circle at exactly one point.</a:t>
            </a:r>
          </a:p>
          <a:p>
            <a:endParaRPr lang="en-US" altLang="en-US" sz="2800"/>
          </a:p>
          <a:p>
            <a:r>
              <a:rPr lang="en-US" altLang="en-US" sz="2800"/>
              <a:t>Example: </a:t>
            </a:r>
            <a:r>
              <a:rPr lang="en-US" altLang="en-US" sz="2800" b="1">
                <a:solidFill>
                  <a:srgbClr val="888888"/>
                </a:solidFill>
              </a:rPr>
              <a:t>AB</a:t>
            </a:r>
            <a:endParaRPr lang="en-US" altLang="en-US" sz="2800"/>
          </a:p>
        </p:txBody>
      </p:sp>
      <p:pic>
        <p:nvPicPr>
          <p:cNvPr id="19465" name="Picture 9">
            <a:extLst>
              <a:ext uri="{FF2B5EF4-FFF2-40B4-BE49-F238E27FC236}">
                <a16:creationId xmlns:a16="http://schemas.microsoft.com/office/drawing/2014/main" id="{3B9D1A6A-F646-A703-6364-B08B77EE9D03}"/>
              </a:ext>
            </a:extLst>
          </p:cNvPr>
          <p:cNvPicPr>
            <a:picLocks noChangeAspect="1" noChangeArrowheads="1"/>
          </p:cNvPicPr>
          <p:nvPr>
            <p:ph type="body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2038350"/>
            <a:ext cx="3810000" cy="39989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5D4B7C8-78D1-E838-013A-E76DE2D11D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996633"/>
                </a:solidFill>
              </a:rPr>
              <a:t>Central Angle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562C179-94DC-A848-CF74-1F1D70D901C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en-US" altLang="en-US" sz="2800"/>
          </a:p>
          <a:p>
            <a:r>
              <a:rPr lang="en-US" altLang="en-US" sz="2800"/>
              <a:t>An angle whose vertex is at the center of a circle.</a:t>
            </a:r>
          </a:p>
          <a:p>
            <a:endParaRPr lang="en-US" altLang="en-US" sz="2800"/>
          </a:p>
          <a:p>
            <a:r>
              <a:rPr lang="en-US" altLang="en-US" sz="2800"/>
              <a:t>Example: </a:t>
            </a:r>
            <a:r>
              <a:rPr lang="en-US" altLang="en-US" sz="2800" b="1">
                <a:solidFill>
                  <a:srgbClr val="995528"/>
                </a:solidFill>
              </a:rPr>
              <a:t>Angle ABC</a:t>
            </a:r>
            <a:endParaRPr lang="en-US" altLang="en-US" sz="2800"/>
          </a:p>
        </p:txBody>
      </p:sp>
      <p:pic>
        <p:nvPicPr>
          <p:cNvPr id="1031" name="Picture 7">
            <a:extLst>
              <a:ext uri="{FF2B5EF4-FFF2-40B4-BE49-F238E27FC236}">
                <a16:creationId xmlns:a16="http://schemas.microsoft.com/office/drawing/2014/main" id="{2BAA47F6-72B6-8345-9E52-56B8A1584722}"/>
              </a:ext>
            </a:extLst>
          </p:cNvPr>
          <p:cNvPicPr>
            <a:picLocks noChangeAspect="1" noChangeArrowheads="1"/>
          </p:cNvPicPr>
          <p:nvPr>
            <p:ph type="body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093913"/>
            <a:ext cx="3810000" cy="3889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Composition">
  <a:themeElements>
    <a:clrScheme name="Composition 2">
      <a:dk1>
        <a:srgbClr val="000000"/>
      </a:dk1>
      <a:lt1>
        <a:srgbClr val="FFFFFF"/>
      </a:lt1>
      <a:dk2>
        <a:srgbClr val="000000"/>
      </a:dk2>
      <a:lt2>
        <a:srgbClr val="333333"/>
      </a:lt2>
      <a:accent1>
        <a:srgbClr val="DDDDDD"/>
      </a:accent1>
      <a:accent2>
        <a:srgbClr val="808080"/>
      </a:accent2>
      <a:accent3>
        <a:srgbClr val="FFFFFF"/>
      </a:accent3>
      <a:accent4>
        <a:srgbClr val="000000"/>
      </a:accent4>
      <a:accent5>
        <a:srgbClr val="EBEBEB"/>
      </a:accent5>
      <a:accent6>
        <a:srgbClr val="737373"/>
      </a:accent6>
      <a:hlink>
        <a:srgbClr val="4D4D4D"/>
      </a:hlink>
      <a:folHlink>
        <a:srgbClr val="EAEAEA"/>
      </a:folHlink>
    </a:clrScheme>
    <a:fontScheme name="Composi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lnDef>
  </a:objectDefaults>
  <a:extraClrSchemeLst>
    <a:extraClrScheme>
      <a:clrScheme name="Composition 1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osition 2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osition 3">
        <a:dk1>
          <a:srgbClr val="000000"/>
        </a:dk1>
        <a:lt1>
          <a:srgbClr val="E6FFFF"/>
        </a:lt1>
        <a:dk2>
          <a:srgbClr val="6300E6"/>
        </a:dk2>
        <a:lt2>
          <a:srgbClr val="B8DEDE"/>
        </a:lt2>
        <a:accent1>
          <a:srgbClr val="99D7F3"/>
        </a:accent1>
        <a:accent2>
          <a:srgbClr val="D7FAF5"/>
        </a:accent2>
        <a:accent3>
          <a:srgbClr val="F0FFFF"/>
        </a:accent3>
        <a:accent4>
          <a:srgbClr val="000000"/>
        </a:accent4>
        <a:accent5>
          <a:srgbClr val="CAE8F8"/>
        </a:accent5>
        <a:accent6>
          <a:srgbClr val="C3E3DE"/>
        </a:accent6>
        <a:hlink>
          <a:srgbClr val="0033CC"/>
        </a:hlink>
        <a:folHlink>
          <a:srgbClr val="140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osition 4">
        <a:dk1>
          <a:srgbClr val="000000"/>
        </a:dk1>
        <a:lt1>
          <a:srgbClr val="FFFFCC"/>
        </a:lt1>
        <a:dk2>
          <a:srgbClr val="543335"/>
        </a:dk2>
        <a:lt2>
          <a:srgbClr val="666633"/>
        </a:lt2>
        <a:accent1>
          <a:srgbClr val="A3A86E"/>
        </a:accent1>
        <a:accent2>
          <a:srgbClr val="F3EFA2"/>
        </a:accent2>
        <a:accent3>
          <a:srgbClr val="FFFFE2"/>
        </a:accent3>
        <a:accent4>
          <a:srgbClr val="000000"/>
        </a:accent4>
        <a:accent5>
          <a:srgbClr val="CED1BA"/>
        </a:accent5>
        <a:accent6>
          <a:srgbClr val="DCD992"/>
        </a:accent6>
        <a:hlink>
          <a:srgbClr val="2300C5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 (Mac OS 9):Microsoft Office 2001:Templates:Presentations:Designs:Composition</Template>
  <TotalTime>172</TotalTime>
  <Words>327</Words>
  <Application>Microsoft Office PowerPoint</Application>
  <PresentationFormat>On-screen Show (4:3)</PresentationFormat>
  <Paragraphs>96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Times</vt:lpstr>
      <vt:lpstr>Arial</vt:lpstr>
      <vt:lpstr>Composition</vt:lpstr>
      <vt:lpstr>GEOMETRY</vt:lpstr>
      <vt:lpstr>Radius (or Radii for plural)</vt:lpstr>
      <vt:lpstr>Diameter</vt:lpstr>
      <vt:lpstr>Chord</vt:lpstr>
      <vt:lpstr>Chord</vt:lpstr>
      <vt:lpstr>Secant</vt:lpstr>
      <vt:lpstr>Secant</vt:lpstr>
      <vt:lpstr>Tangent</vt:lpstr>
      <vt:lpstr>Central Angle</vt:lpstr>
      <vt:lpstr>Inscribed Angle</vt:lpstr>
      <vt:lpstr>Arc</vt:lpstr>
      <vt:lpstr>Intercepted Arc</vt:lpstr>
      <vt:lpstr>Two Intercepted Arc</vt:lpstr>
      <vt:lpstr>Two Intercepted Arc</vt:lpstr>
      <vt:lpstr>Investigating Measures of Angles  Related to a Circle </vt:lpstr>
      <vt:lpstr>PowerPoint Presentation</vt:lpstr>
    </vt:vector>
  </TitlesOfParts>
  <Company>NEIU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</dc:title>
  <dc:creator>Academic Computing</dc:creator>
  <cp:lastModifiedBy>Nayan GRIFFITHS</cp:lastModifiedBy>
  <cp:revision>45</cp:revision>
  <cp:lastPrinted>2002-10-23T17:55:57Z</cp:lastPrinted>
  <dcterms:created xsi:type="dcterms:W3CDTF">2002-10-23T14:30:45Z</dcterms:created>
  <dcterms:modified xsi:type="dcterms:W3CDTF">2023-03-24T13:32:37Z</dcterms:modified>
</cp:coreProperties>
</file>